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mp4" ContentType="video/unknown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71" r:id="rId3"/>
    <p:sldId id="260" r:id="rId4"/>
    <p:sldId id="270" r:id="rId5"/>
    <p:sldId id="272" r:id="rId6"/>
    <p:sldId id="274" r:id="rId7"/>
    <p:sldId id="266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3" d="100"/>
          <a:sy n="83" d="100"/>
        </p:scale>
        <p:origin x="-150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printerSettings" Target="printerSettings/printerSettings1.bin"/><Relationship Id="rId1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A2F0292D-1797-49A5-8D2D-8D50C72EF3CC}" type="datetimeFigureOut">
              <a:rPr lang="en-US" smtClean="0"/>
              <a:t>13/02/2014</a:t>
            </a:fld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0292D-1797-49A5-8D2D-8D50C72EF3CC}" type="datetimeFigureOut">
              <a:rPr lang="en-US" smtClean="0"/>
              <a:t>13/02/2014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0292D-1797-49A5-8D2D-8D50C72EF3CC}" type="datetimeFigureOut">
              <a:rPr lang="en-US" smtClean="0"/>
              <a:t>13/02/2014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0292D-1797-49A5-8D2D-8D50C72EF3CC}" type="datetimeFigureOut">
              <a:rPr lang="en-US" smtClean="0"/>
              <a:t>13/02/2014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0292D-1797-49A5-8D2D-8D50C72EF3CC}" type="datetimeFigureOut">
              <a:rPr lang="en-US" smtClean="0"/>
              <a:t>13/02/2014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0292D-1797-49A5-8D2D-8D50C72EF3CC}" type="datetimeFigureOut">
              <a:rPr lang="en-US" smtClean="0"/>
              <a:t>13/02/2014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0292D-1797-49A5-8D2D-8D50C72EF3CC}" type="datetimeFigureOut">
              <a:rPr lang="en-US" smtClean="0"/>
              <a:t>13/02/2014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0292D-1797-49A5-8D2D-8D50C72EF3CC}" type="datetimeFigureOut">
              <a:rPr lang="en-US" smtClean="0"/>
              <a:t>13/02/2014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0292D-1797-49A5-8D2D-8D50C72EF3CC}" type="datetimeFigureOut">
              <a:rPr lang="en-US" smtClean="0"/>
              <a:t>13/02/2014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0292D-1797-49A5-8D2D-8D50C72EF3CC}" type="datetimeFigureOut">
              <a:rPr lang="en-US" smtClean="0"/>
              <a:t>13/02/2014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0292D-1797-49A5-8D2D-8D50C72EF3CC}" type="datetimeFigureOut">
              <a:rPr lang="en-US" smtClean="0"/>
              <a:t>13/02/2014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A2F0292D-1797-49A5-8D2D-8D50C72EF3CC}" type="datetimeFigureOut">
              <a:rPr lang="en-US" smtClean="0"/>
              <a:t>13/02/2014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4" Type="http://schemas.openxmlformats.org/officeDocument/2006/relationships/image" Target="../media/image4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321281" y="2230495"/>
            <a:ext cx="4166394" cy="2526597"/>
          </a:xfrm>
        </p:spPr>
        <p:txBody>
          <a:bodyPr>
            <a:normAutofit/>
          </a:bodyPr>
          <a:lstStyle/>
          <a:p>
            <a:pPr algn="ctr"/>
            <a:r>
              <a:rPr lang="fr-FR" sz="3200" dirty="0" smtClean="0"/>
              <a:t>Calculatrices:       Suites                               et                    Programme.</a:t>
            </a:r>
            <a:endParaRPr lang="fr-FR" sz="32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733365" y="5051394"/>
            <a:ext cx="3309803" cy="1260629"/>
          </a:xfrm>
        </p:spPr>
        <p:txBody>
          <a:bodyPr/>
          <a:lstStyle/>
          <a:p>
            <a:pPr algn="ctr"/>
            <a:r>
              <a:rPr lang="fr-FR" b="1" i="1" dirty="0" smtClean="0"/>
              <a:t>Modèles: </a:t>
            </a:r>
          </a:p>
          <a:p>
            <a:pPr algn="ctr"/>
            <a:r>
              <a:rPr lang="fr-FR" dirty="0" smtClean="0"/>
              <a:t>Texas TI83+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88407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43492" y="1332102"/>
            <a:ext cx="6777317" cy="4500527"/>
          </a:xfrm>
        </p:spPr>
        <p:txBody>
          <a:bodyPr/>
          <a:lstStyle/>
          <a:p>
            <a:pPr marL="68580" indent="0">
              <a:buNone/>
            </a:pPr>
            <a:endParaRPr lang="fr-FR" b="1" i="1" u="sng" dirty="0" smtClean="0"/>
          </a:p>
          <a:p>
            <a:pPr marL="68580" indent="0">
              <a:buNone/>
            </a:pPr>
            <a:endParaRPr lang="fr-FR" b="1" i="1" u="sng" dirty="0"/>
          </a:p>
          <a:p>
            <a:pPr marL="68580" indent="0">
              <a:buNone/>
            </a:pPr>
            <a:r>
              <a:rPr lang="fr-FR" b="1" i="1" u="sng" dirty="0" smtClean="0"/>
              <a:t>Approche</a:t>
            </a:r>
            <a:r>
              <a:rPr lang="fr-FR" b="1" i="1" u="sng" dirty="0"/>
              <a:t>:</a:t>
            </a:r>
          </a:p>
          <a:p>
            <a:pPr marL="68580" indent="0">
              <a:buNone/>
            </a:pPr>
            <a:r>
              <a:rPr lang="fr-FR" dirty="0">
                <a:solidFill>
                  <a:schemeClr val="tx1"/>
                </a:solidFill>
              </a:rPr>
              <a:t>Utiliser la touche « </a:t>
            </a:r>
            <a:r>
              <a:rPr lang="fr-FR" b="1" dirty="0">
                <a:solidFill>
                  <a:schemeClr val="tx1"/>
                </a:solidFill>
              </a:rPr>
              <a:t>mode</a:t>
            </a:r>
            <a:r>
              <a:rPr lang="fr-FR" dirty="0">
                <a:solidFill>
                  <a:schemeClr val="tx1"/>
                </a:solidFill>
              </a:rPr>
              <a:t> » et avec le curseur choisir « </a:t>
            </a:r>
            <a:r>
              <a:rPr lang="fr-FR" b="1" dirty="0">
                <a:solidFill>
                  <a:schemeClr val="tx1"/>
                </a:solidFill>
              </a:rPr>
              <a:t>suit</a:t>
            </a:r>
            <a:r>
              <a:rPr lang="fr-FR" dirty="0">
                <a:solidFill>
                  <a:schemeClr val="tx1"/>
                </a:solidFill>
              </a:rPr>
              <a:t> </a:t>
            </a:r>
            <a:r>
              <a:rPr lang="fr-FR" dirty="0" smtClean="0">
                <a:solidFill>
                  <a:schemeClr val="tx1"/>
                </a:solidFill>
              </a:rPr>
              <a:t>» et « </a:t>
            </a:r>
            <a:r>
              <a:rPr lang="fr-FR" b="1" dirty="0" smtClean="0">
                <a:solidFill>
                  <a:schemeClr val="tx1"/>
                </a:solidFill>
              </a:rPr>
              <a:t>non relié</a:t>
            </a:r>
            <a:r>
              <a:rPr lang="fr-FR" dirty="0" smtClean="0">
                <a:solidFill>
                  <a:schemeClr val="tx1"/>
                </a:solidFill>
              </a:rPr>
              <a:t> »</a:t>
            </a:r>
            <a:endParaRPr lang="fr-FR" dirty="0">
              <a:solidFill>
                <a:schemeClr val="tx1"/>
              </a:solidFill>
            </a:endParaRPr>
          </a:p>
          <a:p>
            <a:pPr marL="68580" indent="0">
              <a:buNone/>
            </a:pPr>
            <a:r>
              <a:rPr lang="fr-FR" dirty="0">
                <a:solidFill>
                  <a:schemeClr val="tx1"/>
                </a:solidFill>
              </a:rPr>
              <a:t>Puis « </a:t>
            </a:r>
            <a:r>
              <a:rPr lang="fr-FR" b="1" dirty="0">
                <a:solidFill>
                  <a:schemeClr val="tx1"/>
                </a:solidFill>
              </a:rPr>
              <a:t>2</a:t>
            </a:r>
            <a:r>
              <a:rPr lang="fr-FR" b="1" baseline="30000" dirty="0">
                <a:solidFill>
                  <a:schemeClr val="tx1"/>
                </a:solidFill>
              </a:rPr>
              <a:t>nde</a:t>
            </a:r>
            <a:r>
              <a:rPr lang="fr-FR" dirty="0">
                <a:solidFill>
                  <a:schemeClr val="tx1"/>
                </a:solidFill>
              </a:rPr>
              <a:t> » et «</a:t>
            </a:r>
            <a:r>
              <a:rPr lang="fr-FR" b="1" dirty="0">
                <a:solidFill>
                  <a:schemeClr val="tx1"/>
                </a:solidFill>
              </a:rPr>
              <a:t> mode</a:t>
            </a:r>
            <a:r>
              <a:rPr lang="fr-FR" dirty="0">
                <a:solidFill>
                  <a:schemeClr val="tx1"/>
                </a:solidFill>
              </a:rPr>
              <a:t> ».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22271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pour une image  4" descr="IMG_0186.JPG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065" r="-30065"/>
          <a:stretch/>
        </p:blipFill>
        <p:spPr>
          <a:xfrm>
            <a:off x="665163" y="693738"/>
            <a:ext cx="3962400" cy="5468937"/>
          </a:xfrm>
        </p:spPr>
      </p:pic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627563" y="693738"/>
            <a:ext cx="3751694" cy="5468937"/>
          </a:xfrm>
        </p:spPr>
        <p:txBody>
          <a:bodyPr>
            <a:noAutofit/>
          </a:bodyPr>
          <a:lstStyle/>
          <a:p>
            <a:r>
              <a:rPr lang="fr-FR" sz="1800" u="sng" dirty="0" smtClean="0">
                <a:solidFill>
                  <a:schemeClr val="tx1"/>
                </a:solidFill>
              </a:rPr>
              <a:t>Suite définie par :</a:t>
            </a:r>
          </a:p>
          <a:p>
            <a:r>
              <a:rPr lang="fr-FR" sz="1800" dirty="0" smtClean="0">
                <a:solidFill>
                  <a:schemeClr val="tx1"/>
                </a:solidFill>
              </a:rPr>
              <a:t>u(n) = n^2-3n</a:t>
            </a:r>
          </a:p>
          <a:p>
            <a:pPr marL="342900" indent="-342900">
              <a:buAutoNum type="arabicParenR"/>
            </a:pPr>
            <a:r>
              <a:rPr lang="fr-FR" sz="1800" dirty="0" smtClean="0">
                <a:solidFill>
                  <a:schemeClr val="tx1"/>
                </a:solidFill>
              </a:rPr>
              <a:t>Appuyer sur f(x)</a:t>
            </a:r>
          </a:p>
          <a:p>
            <a:pPr marL="342900" indent="-342900">
              <a:buAutoNum type="arabicParenR"/>
            </a:pPr>
            <a:r>
              <a:rPr lang="fr-FR" sz="1800" dirty="0" smtClean="0">
                <a:solidFill>
                  <a:schemeClr val="tx1"/>
                </a:solidFill>
              </a:rPr>
              <a:t>Noter:</a:t>
            </a:r>
          </a:p>
          <a:p>
            <a:pPr lvl="1"/>
            <a:r>
              <a:rPr lang="fr-FR" sz="1800" dirty="0" smtClean="0">
                <a:solidFill>
                  <a:schemeClr val="tx1"/>
                </a:solidFill>
              </a:rPr>
              <a:t> </a:t>
            </a:r>
            <a:r>
              <a:rPr lang="fr-FR" sz="1800" dirty="0" err="1" smtClean="0">
                <a:solidFill>
                  <a:schemeClr val="tx1"/>
                </a:solidFill>
              </a:rPr>
              <a:t>nMin</a:t>
            </a:r>
            <a:r>
              <a:rPr lang="fr-FR" sz="1800" dirty="0" smtClean="0">
                <a:solidFill>
                  <a:schemeClr val="tx1"/>
                </a:solidFill>
              </a:rPr>
              <a:t>=0</a:t>
            </a:r>
          </a:p>
          <a:p>
            <a:pPr lvl="1"/>
            <a:r>
              <a:rPr lang="fr-FR" sz="1800" dirty="0">
                <a:solidFill>
                  <a:schemeClr val="tx1"/>
                </a:solidFill>
              </a:rPr>
              <a:t>u</a:t>
            </a:r>
            <a:r>
              <a:rPr lang="fr-FR" sz="1800" dirty="0" smtClean="0">
                <a:solidFill>
                  <a:schemeClr val="tx1"/>
                </a:solidFill>
              </a:rPr>
              <a:t>(n)=n^2-3n</a:t>
            </a:r>
          </a:p>
          <a:p>
            <a:pPr lvl="1"/>
            <a:r>
              <a:rPr lang="fr-FR" sz="1800" dirty="0" smtClean="0">
                <a:solidFill>
                  <a:schemeClr val="tx1"/>
                </a:solidFill>
              </a:rPr>
              <a:t>(on obtient n avec « </a:t>
            </a:r>
            <a:r>
              <a:rPr lang="fr-FR" sz="1800" b="1" dirty="0" err="1" smtClean="0">
                <a:solidFill>
                  <a:schemeClr val="tx1"/>
                </a:solidFill>
              </a:rPr>
              <a:t>X,t</a:t>
            </a:r>
            <a:r>
              <a:rPr lang="fr-FR" sz="1800" b="1" dirty="0" err="1" smtClean="0">
                <a:solidFill>
                  <a:schemeClr val="tx1"/>
                </a:solidFill>
              </a:rPr>
              <a:t>,θ,</a:t>
            </a:r>
            <a:r>
              <a:rPr lang="fr-FR" sz="1800" b="1" dirty="0" err="1" smtClean="0">
                <a:solidFill>
                  <a:schemeClr val="tx1"/>
                </a:solidFill>
              </a:rPr>
              <a:t>n</a:t>
            </a:r>
            <a:r>
              <a:rPr lang="fr-FR" sz="1800" dirty="0" smtClean="0">
                <a:solidFill>
                  <a:schemeClr val="tx1"/>
                </a:solidFill>
              </a:rPr>
              <a:t> »</a:t>
            </a:r>
          </a:p>
          <a:p>
            <a:pPr marL="457200" indent="-457200">
              <a:buFont typeface="+mj-lt"/>
              <a:buAutoNum type="arabicPeriod" startAt="3"/>
            </a:pPr>
            <a:r>
              <a:rPr lang="fr-FR" sz="1800" dirty="0" smtClean="0">
                <a:solidFill>
                  <a:schemeClr val="tx1"/>
                </a:solidFill>
              </a:rPr>
              <a:t>Utiliser les touches «</a:t>
            </a:r>
            <a:r>
              <a:rPr lang="fr-FR" sz="1800" b="1" dirty="0" smtClean="0">
                <a:solidFill>
                  <a:schemeClr val="tx1"/>
                </a:solidFill>
              </a:rPr>
              <a:t> 2</a:t>
            </a:r>
            <a:r>
              <a:rPr lang="fr-FR" sz="1800" b="1" baseline="30000" dirty="0" smtClean="0">
                <a:solidFill>
                  <a:schemeClr val="tx1"/>
                </a:solidFill>
              </a:rPr>
              <a:t>nde</a:t>
            </a:r>
            <a:r>
              <a:rPr lang="fr-FR" sz="1800" dirty="0" smtClean="0">
                <a:solidFill>
                  <a:schemeClr val="tx1"/>
                </a:solidFill>
              </a:rPr>
              <a:t> » </a:t>
            </a:r>
            <a:r>
              <a:rPr lang="fr-FR" sz="1800" dirty="0" smtClean="0">
                <a:solidFill>
                  <a:schemeClr val="tx1"/>
                </a:solidFill>
              </a:rPr>
              <a:t> et </a:t>
            </a:r>
            <a:r>
              <a:rPr lang="fr-FR" sz="1800" dirty="0" smtClean="0">
                <a:solidFill>
                  <a:schemeClr val="tx1"/>
                </a:solidFill>
              </a:rPr>
              <a:t>« </a:t>
            </a:r>
            <a:r>
              <a:rPr lang="fr-FR" sz="1800" b="1" dirty="0" smtClean="0">
                <a:solidFill>
                  <a:schemeClr val="tx1"/>
                </a:solidFill>
              </a:rPr>
              <a:t>fenêtre </a:t>
            </a:r>
            <a:r>
              <a:rPr lang="fr-FR" sz="1800" dirty="0" smtClean="0">
                <a:solidFill>
                  <a:schemeClr val="tx1"/>
                </a:solidFill>
              </a:rPr>
              <a:t>»</a:t>
            </a:r>
          </a:p>
          <a:p>
            <a:pPr lvl="1"/>
            <a:r>
              <a:rPr lang="fr-FR" sz="1800" dirty="0" smtClean="0">
                <a:solidFill>
                  <a:schemeClr val="tx1"/>
                </a:solidFill>
              </a:rPr>
              <a:t>Attribuer 0 pour débuter et 1 pour le pas.</a:t>
            </a:r>
            <a:endParaRPr lang="fr-FR" sz="1800" dirty="0">
              <a:solidFill>
                <a:schemeClr val="tx1"/>
              </a:solidFill>
            </a:endParaRPr>
          </a:p>
          <a:p>
            <a:pPr marL="342900" indent="-342900">
              <a:buFont typeface="+mj-lt"/>
              <a:buAutoNum type="arabicPeriod" startAt="4"/>
            </a:pPr>
            <a:r>
              <a:rPr lang="fr-FR" sz="1800" dirty="0" smtClean="0">
                <a:solidFill>
                  <a:schemeClr val="tx1"/>
                </a:solidFill>
              </a:rPr>
              <a:t>Utiliser les touches « </a:t>
            </a:r>
            <a:r>
              <a:rPr lang="fr-FR" sz="1800" b="1" dirty="0" smtClean="0">
                <a:solidFill>
                  <a:schemeClr val="tx1"/>
                </a:solidFill>
              </a:rPr>
              <a:t>2</a:t>
            </a:r>
            <a:r>
              <a:rPr lang="fr-FR" sz="1800" b="1" baseline="30000" dirty="0" smtClean="0">
                <a:solidFill>
                  <a:schemeClr val="tx1"/>
                </a:solidFill>
              </a:rPr>
              <a:t>nde</a:t>
            </a:r>
            <a:r>
              <a:rPr lang="fr-FR" sz="1800" dirty="0" smtClean="0">
                <a:solidFill>
                  <a:schemeClr val="tx1"/>
                </a:solidFill>
              </a:rPr>
              <a:t> » et « </a:t>
            </a:r>
            <a:r>
              <a:rPr lang="fr-FR" sz="1800" b="1" dirty="0" smtClean="0">
                <a:solidFill>
                  <a:schemeClr val="tx1"/>
                </a:solidFill>
              </a:rPr>
              <a:t>graphe</a:t>
            </a:r>
            <a:r>
              <a:rPr lang="fr-FR" sz="1800" dirty="0" smtClean="0">
                <a:solidFill>
                  <a:schemeClr val="tx1"/>
                </a:solidFill>
              </a:rPr>
              <a:t> » pour obtenir le tableau de valeurs.</a:t>
            </a:r>
          </a:p>
        </p:txBody>
      </p:sp>
    </p:spTree>
    <p:extLst>
      <p:ext uri="{BB962C8B-B14F-4D97-AF65-F5344CB8AC3E}">
        <p14:creationId xmlns:p14="http://schemas.microsoft.com/office/powerpoint/2010/main" val="3329868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/>
          <p:cNvSpPr>
            <a:spLocks noGrp="1"/>
          </p:cNvSpPr>
          <p:nvPr>
            <p:ph sz="quarter" idx="14"/>
          </p:nvPr>
        </p:nvSpPr>
        <p:spPr>
          <a:xfrm>
            <a:off x="4645151" y="913884"/>
            <a:ext cx="4259778" cy="5481305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fr-FR" sz="2100" u="sng" dirty="0">
                <a:solidFill>
                  <a:schemeClr val="tx1"/>
                </a:solidFill>
              </a:rPr>
              <a:t>Suite définie par :</a:t>
            </a:r>
          </a:p>
          <a:p>
            <a:pPr marL="68580" indent="0">
              <a:buNone/>
            </a:pPr>
            <a:r>
              <a:rPr lang="fr-FR" sz="2100" i="1" dirty="0" smtClean="0"/>
              <a:t>Une formule de récurrence:</a:t>
            </a:r>
          </a:p>
          <a:p>
            <a:pPr marL="68580" indent="0">
              <a:buNone/>
            </a:pPr>
            <a:r>
              <a:rPr lang="fr-FR" sz="2100" dirty="0" smtClean="0"/>
              <a:t>u(0)=-2 </a:t>
            </a:r>
            <a:r>
              <a:rPr lang="fr-FR" sz="2100" dirty="0" smtClean="0"/>
              <a:t>et u</a:t>
            </a:r>
            <a:r>
              <a:rPr lang="fr-FR" sz="2100" dirty="0" smtClean="0"/>
              <a:t>(n+1)= </a:t>
            </a:r>
            <a:r>
              <a:rPr lang="fr-FR" sz="2100" dirty="0" smtClean="0"/>
              <a:t>1+4/u(n)</a:t>
            </a:r>
          </a:p>
          <a:p>
            <a:pPr marL="68580" indent="0">
              <a:buNone/>
            </a:pPr>
            <a:endParaRPr lang="fr-FR" sz="2100" dirty="0" smtClean="0"/>
          </a:p>
          <a:p>
            <a:pPr marL="525780" indent="-457200">
              <a:buFont typeface="+mj-lt"/>
              <a:buAutoNum type="arabicPeriod"/>
            </a:pPr>
            <a:r>
              <a:rPr lang="fr-FR" sz="2100" dirty="0" smtClean="0"/>
              <a:t>Touche </a:t>
            </a:r>
            <a:r>
              <a:rPr lang="fr-FR" sz="2100" dirty="0" smtClean="0"/>
              <a:t>«</a:t>
            </a:r>
            <a:r>
              <a:rPr lang="fr-FR" sz="2100" dirty="0" smtClean="0"/>
              <a:t> </a:t>
            </a:r>
            <a:r>
              <a:rPr lang="fr-FR" sz="2100" b="1" dirty="0" smtClean="0"/>
              <a:t>f(x)</a:t>
            </a:r>
            <a:r>
              <a:rPr lang="fr-FR" sz="2100" dirty="0" smtClean="0"/>
              <a:t> »</a:t>
            </a:r>
          </a:p>
          <a:p>
            <a:pPr marL="525780" indent="-457200">
              <a:buFont typeface="+mj-lt"/>
              <a:buAutoNum type="arabicPeriod"/>
            </a:pPr>
            <a:r>
              <a:rPr lang="fr-FR" sz="2100" dirty="0" err="1" smtClean="0"/>
              <a:t>nMin</a:t>
            </a:r>
            <a:r>
              <a:rPr lang="fr-FR" sz="2100" dirty="0" smtClean="0"/>
              <a:t>=0</a:t>
            </a:r>
          </a:p>
          <a:p>
            <a:pPr marL="525780" indent="-457200">
              <a:buFont typeface="+mj-lt"/>
              <a:buAutoNum type="arabicPeriod"/>
            </a:pPr>
            <a:r>
              <a:rPr lang="fr-FR" sz="2100" dirty="0" smtClean="0"/>
              <a:t>u(n)</a:t>
            </a:r>
            <a:r>
              <a:rPr lang="fr-FR" sz="2100" dirty="0" smtClean="0"/>
              <a:t>=1+4/u(n-1)</a:t>
            </a:r>
            <a:endParaRPr lang="fr-FR" sz="2100" dirty="0" smtClean="0"/>
          </a:p>
          <a:p>
            <a:pPr marL="525780" indent="-457200">
              <a:buFont typeface="+mj-lt"/>
              <a:buAutoNum type="arabicPeriod"/>
            </a:pPr>
            <a:r>
              <a:rPr lang="fr-FR" sz="2100" dirty="0" smtClean="0"/>
              <a:t>U(</a:t>
            </a:r>
            <a:r>
              <a:rPr lang="fr-FR" sz="2100" dirty="0" err="1" smtClean="0"/>
              <a:t>nMin</a:t>
            </a:r>
            <a:r>
              <a:rPr lang="fr-FR" sz="2100" dirty="0" smtClean="0"/>
              <a:t>)</a:t>
            </a:r>
            <a:r>
              <a:rPr lang="fr-FR" sz="2100" dirty="0" smtClean="0"/>
              <a:t>=</a:t>
            </a:r>
            <a:r>
              <a:rPr lang="fr-FR" sz="2100" dirty="0"/>
              <a:t>1</a:t>
            </a:r>
            <a:endParaRPr lang="fr-FR" sz="2100" dirty="0" smtClean="0"/>
          </a:p>
          <a:p>
            <a:pPr marL="525780" indent="-457200">
              <a:buFont typeface="+mj-lt"/>
              <a:buAutoNum type="arabicPeriod"/>
            </a:pPr>
            <a:r>
              <a:rPr lang="fr-FR" sz="2100" dirty="0" smtClean="0"/>
              <a:t>Touche « </a:t>
            </a:r>
            <a:r>
              <a:rPr lang="fr-FR" sz="2100" b="1" dirty="0" smtClean="0"/>
              <a:t>entrer</a:t>
            </a:r>
            <a:r>
              <a:rPr lang="fr-FR" sz="2100" dirty="0" smtClean="0"/>
              <a:t> »</a:t>
            </a:r>
          </a:p>
          <a:p>
            <a:pPr marL="525780" indent="-457200">
              <a:buFont typeface="+mj-lt"/>
              <a:buAutoNum type="arabicPeriod"/>
            </a:pPr>
            <a:r>
              <a:rPr lang="fr-FR" sz="2100" dirty="0" smtClean="0"/>
              <a:t>« </a:t>
            </a:r>
            <a:r>
              <a:rPr lang="fr-FR" sz="2100" b="1" dirty="0" smtClean="0"/>
              <a:t>2</a:t>
            </a:r>
            <a:r>
              <a:rPr lang="fr-FR" sz="2100" b="1" baseline="30000" dirty="0" smtClean="0"/>
              <a:t>nde</a:t>
            </a:r>
            <a:r>
              <a:rPr lang="fr-FR" sz="2100" dirty="0" smtClean="0"/>
              <a:t> » et « </a:t>
            </a:r>
            <a:r>
              <a:rPr lang="fr-FR" sz="2100" b="1" dirty="0" smtClean="0"/>
              <a:t>graphe</a:t>
            </a:r>
            <a:r>
              <a:rPr lang="fr-FR" sz="2100" dirty="0" smtClean="0"/>
              <a:t> » pour le tableau</a:t>
            </a:r>
          </a:p>
          <a:p>
            <a:pPr marL="525780" indent="-457200">
              <a:buFont typeface="+mj-lt"/>
              <a:buAutoNum type="arabicPeriod"/>
            </a:pPr>
            <a:endParaRPr lang="fr-FR" sz="2100" dirty="0" smtClean="0"/>
          </a:p>
          <a:p>
            <a:pPr marL="68580" indent="0">
              <a:buNone/>
            </a:pPr>
            <a:r>
              <a:rPr lang="fr-FR" sz="2100" dirty="0" smtClean="0"/>
              <a:t>u s’obtient avec les touches « </a:t>
            </a:r>
            <a:r>
              <a:rPr lang="fr-FR" sz="2100" b="1" dirty="0" smtClean="0"/>
              <a:t>2</a:t>
            </a:r>
            <a:r>
              <a:rPr lang="fr-FR" sz="2100" b="1" baseline="30000" dirty="0" smtClean="0"/>
              <a:t>nde</a:t>
            </a:r>
            <a:r>
              <a:rPr lang="fr-FR" sz="2100" dirty="0" smtClean="0"/>
              <a:t> » et «</a:t>
            </a:r>
            <a:r>
              <a:rPr lang="fr-FR" sz="2100" b="1" dirty="0" smtClean="0"/>
              <a:t> 7</a:t>
            </a:r>
            <a:r>
              <a:rPr lang="fr-FR" sz="2100" dirty="0" smtClean="0"/>
              <a:t> »</a:t>
            </a:r>
            <a:endParaRPr lang="fr-FR" sz="2100" dirty="0"/>
          </a:p>
          <a:p>
            <a:pPr marL="68580" indent="0">
              <a:buNone/>
            </a:pPr>
            <a:endParaRPr lang="fr-FR" dirty="0"/>
          </a:p>
        </p:txBody>
      </p:sp>
      <p:pic>
        <p:nvPicPr>
          <p:cNvPr id="5" name="Espace réservé pour une image  4" descr="IMG_0186.JPG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735" r="-26735"/>
          <a:stretch/>
        </p:blipFill>
        <p:spPr>
          <a:xfrm>
            <a:off x="1042988" y="867160"/>
            <a:ext cx="3419475" cy="4924425"/>
          </a:xfrm>
        </p:spPr>
      </p:pic>
    </p:spTree>
    <p:extLst>
      <p:ext uri="{BB962C8B-B14F-4D97-AF65-F5344CB8AC3E}">
        <p14:creationId xmlns:p14="http://schemas.microsoft.com/office/powerpoint/2010/main" val="2577264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43490" y="712805"/>
            <a:ext cx="7024744" cy="629718"/>
          </a:xfrm>
        </p:spPr>
        <p:txBody>
          <a:bodyPr>
            <a:normAutofit fontScale="90000"/>
          </a:bodyPr>
          <a:lstStyle/>
          <a:p>
            <a:r>
              <a:rPr lang="fr-FR" b="1" i="1" dirty="0" smtClean="0"/>
              <a:t>Représentation graphique:</a:t>
            </a:r>
            <a:endParaRPr lang="fr-FR" b="1" i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43490" y="1563734"/>
            <a:ext cx="7024744" cy="4508171"/>
          </a:xfrm>
        </p:spPr>
        <p:txBody>
          <a:bodyPr>
            <a:normAutofit lnSpcReduction="10000"/>
          </a:bodyPr>
          <a:lstStyle/>
          <a:p>
            <a:r>
              <a:rPr lang="fr-FR" dirty="0" smtClean="0"/>
              <a:t>On utilise les touches « </a:t>
            </a:r>
            <a:r>
              <a:rPr lang="fr-FR" b="1" dirty="0" smtClean="0"/>
              <a:t>2nde</a:t>
            </a:r>
            <a:r>
              <a:rPr lang="fr-FR" dirty="0" smtClean="0"/>
              <a:t> » et « </a:t>
            </a:r>
            <a:r>
              <a:rPr lang="fr-FR" b="1" dirty="0" smtClean="0"/>
              <a:t>zoom</a:t>
            </a:r>
            <a:r>
              <a:rPr lang="fr-FR" dirty="0" smtClean="0"/>
              <a:t> »</a:t>
            </a:r>
          </a:p>
          <a:p>
            <a:r>
              <a:rPr lang="fr-FR" dirty="0" smtClean="0"/>
              <a:t>Avec le curseur, choisir « </a:t>
            </a:r>
            <a:r>
              <a:rPr lang="fr-FR" b="1" dirty="0" err="1" smtClean="0"/>
              <a:t>Esc</a:t>
            </a:r>
            <a:r>
              <a:rPr lang="fr-FR" dirty="0" smtClean="0"/>
              <a:t> » (=escalier)</a:t>
            </a:r>
          </a:p>
          <a:p>
            <a:r>
              <a:rPr lang="fr-FR" dirty="0" smtClean="0"/>
              <a:t>Touche « </a:t>
            </a:r>
            <a:r>
              <a:rPr lang="fr-FR" b="1" dirty="0" smtClean="0"/>
              <a:t>graphe</a:t>
            </a:r>
            <a:r>
              <a:rPr lang="fr-FR" dirty="0" smtClean="0"/>
              <a:t> »: la calculatrice va tracer la courbe y = 1+ 4/x et la droite y = x.</a:t>
            </a:r>
          </a:p>
          <a:p>
            <a:r>
              <a:rPr lang="fr-FR" dirty="0" smtClean="0"/>
              <a:t>On appuie sur la touche « </a:t>
            </a:r>
            <a:r>
              <a:rPr lang="fr-FR" b="1" dirty="0" smtClean="0"/>
              <a:t>trace</a:t>
            </a:r>
            <a:r>
              <a:rPr lang="fr-FR" dirty="0" smtClean="0"/>
              <a:t> » et on utilise le curseur     et on visualise la construction des termes de la suite.</a:t>
            </a:r>
          </a:p>
          <a:p>
            <a:r>
              <a:rPr lang="fr-FR" dirty="0" smtClean="0"/>
              <a:t>On peut conjecturer que la suite semble converger vers le point d’intersection de la courbe et de la droite.</a:t>
            </a:r>
          </a:p>
          <a:p>
            <a:r>
              <a:rPr lang="fr-FR" dirty="0" smtClean="0"/>
              <a:t>Pour effacer les constructions: on utilise les touches </a:t>
            </a:r>
            <a:r>
              <a:rPr lang="fr-FR" dirty="0"/>
              <a:t>« </a:t>
            </a:r>
            <a:r>
              <a:rPr lang="fr-FR" b="1" dirty="0"/>
              <a:t>2nde</a:t>
            </a:r>
            <a:r>
              <a:rPr lang="fr-FR" dirty="0"/>
              <a:t> » </a:t>
            </a:r>
            <a:r>
              <a:rPr lang="fr-FR" dirty="0" smtClean="0"/>
              <a:t>et « </a:t>
            </a:r>
            <a:r>
              <a:rPr lang="fr-FR" dirty="0" err="1" smtClean="0"/>
              <a:t>prgm</a:t>
            </a:r>
            <a:r>
              <a:rPr lang="fr-FR" dirty="0" smtClean="0"/>
              <a:t> »: on choisit « </a:t>
            </a:r>
            <a:r>
              <a:rPr lang="fr-FR" b="1" dirty="0" smtClean="0"/>
              <a:t>1</a:t>
            </a:r>
            <a:r>
              <a:rPr lang="fr-FR" dirty="0" smtClean="0"/>
              <a:t> ».</a:t>
            </a:r>
            <a:endParaRPr lang="fr-FR" dirty="0" smtClean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1927" y="3481277"/>
            <a:ext cx="2540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544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731778"/>
          </a:xfrm>
        </p:spPr>
        <p:txBody>
          <a:bodyPr/>
          <a:lstStyle/>
          <a:p>
            <a:r>
              <a:rPr lang="fr-FR" b="1" i="1" dirty="0" smtClean="0"/>
              <a:t>Représentation graphique:</a:t>
            </a:r>
            <a:endParaRPr lang="fr-FR" b="1" i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i="1" u="sng" dirty="0"/>
              <a:t>Autre méthode pour la construction des termes:</a:t>
            </a:r>
          </a:p>
          <a:p>
            <a:pPr marL="365760" lvl="1" indent="0">
              <a:buNone/>
            </a:pPr>
            <a:r>
              <a:rPr lang="fr-FR" dirty="0"/>
              <a:t>On utilise les touches « </a:t>
            </a:r>
            <a:r>
              <a:rPr lang="fr-FR" b="1" dirty="0"/>
              <a:t>2</a:t>
            </a:r>
            <a:r>
              <a:rPr lang="fr-FR" b="1" baseline="30000" dirty="0"/>
              <a:t>nde</a:t>
            </a:r>
            <a:r>
              <a:rPr lang="fr-FR" dirty="0"/>
              <a:t> » et « </a:t>
            </a:r>
            <a:r>
              <a:rPr lang="fr-FR" b="1" dirty="0"/>
              <a:t>trace</a:t>
            </a:r>
            <a:r>
              <a:rPr lang="fr-FR" dirty="0"/>
              <a:t> » puis « </a:t>
            </a:r>
            <a:r>
              <a:rPr lang="fr-FR" b="1" dirty="0"/>
              <a:t>entrer</a:t>
            </a:r>
            <a:r>
              <a:rPr lang="fr-FR" dirty="0"/>
              <a:t> »: ceci permet de lancer la construction de 5 ou 10 termes selon votre choix.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78118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4739833" y="1194281"/>
            <a:ext cx="3304572" cy="1463153"/>
          </a:xfrm>
        </p:spPr>
        <p:txBody>
          <a:bodyPr/>
          <a:lstStyle/>
          <a:p>
            <a:r>
              <a:rPr lang="fr-FR" b="1" dirty="0" smtClean="0"/>
              <a:t>Vidéo:</a:t>
            </a:r>
            <a:endParaRPr lang="fr-FR" b="1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736592" y="3161153"/>
            <a:ext cx="3298784" cy="1517904"/>
          </a:xfrm>
        </p:spPr>
        <p:txBody>
          <a:bodyPr/>
          <a:lstStyle/>
          <a:p>
            <a:r>
              <a:rPr lang="fr-FR" b="1" i="1" u="sng" dirty="0" smtClean="0"/>
              <a:t>Tableau des valeurs</a:t>
            </a:r>
          </a:p>
          <a:p>
            <a:r>
              <a:rPr lang="fr-FR" b="1" i="1" u="sng" dirty="0" smtClean="0"/>
              <a:t>Représentation graphique</a:t>
            </a:r>
            <a:endParaRPr lang="fr-FR" b="1" i="1" u="sng" dirty="0"/>
          </a:p>
        </p:txBody>
      </p:sp>
      <p:pic>
        <p:nvPicPr>
          <p:cNvPr id="6" name="IMG_0012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43013" y="857250"/>
            <a:ext cx="2897187" cy="5149850"/>
          </a:xfrm>
        </p:spPr>
      </p:pic>
    </p:spTree>
    <p:extLst>
      <p:ext uri="{BB962C8B-B14F-4D97-AF65-F5344CB8AC3E}">
        <p14:creationId xmlns:p14="http://schemas.microsoft.com/office/powerpoint/2010/main" val="1972138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Austin.thmx</Template>
  <TotalTime>941</TotalTime>
  <Words>123</Words>
  <Application>Microsoft Macintosh PowerPoint</Application>
  <PresentationFormat>Présentation à l'écran (4:3)</PresentationFormat>
  <Paragraphs>43</Paragraphs>
  <Slides>7</Slides>
  <Notes>0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7</vt:i4>
      </vt:variant>
    </vt:vector>
  </HeadingPairs>
  <TitlesOfParts>
    <vt:vector size="8" baseType="lpstr">
      <vt:lpstr>Austin</vt:lpstr>
      <vt:lpstr>Calculatrices:       Suites                               et                    Programme.</vt:lpstr>
      <vt:lpstr>Présentation PowerPoint</vt:lpstr>
      <vt:lpstr>Présentation PowerPoint</vt:lpstr>
      <vt:lpstr>Présentation PowerPoint</vt:lpstr>
      <vt:lpstr>Représentation graphique:</vt:lpstr>
      <vt:lpstr>Représentation graphique:</vt:lpstr>
      <vt:lpstr>Vidéo: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Calculatrices et        Fonctions</dc:title>
  <dc:creator>Franck COSTEUX</dc:creator>
  <cp:lastModifiedBy>Franck COSTEUX</cp:lastModifiedBy>
  <cp:revision>53</cp:revision>
  <dcterms:created xsi:type="dcterms:W3CDTF">2014-02-06T12:45:43Z</dcterms:created>
  <dcterms:modified xsi:type="dcterms:W3CDTF">2014-02-13T14:41:20Z</dcterms:modified>
</cp:coreProperties>
</file>