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0" r:id="rId3"/>
    <p:sldId id="269" r:id="rId4"/>
    <p:sldId id="265" r:id="rId5"/>
    <p:sldId id="268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10/02/2014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21281" y="2230495"/>
            <a:ext cx="4166394" cy="2526597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Calculatrices:        Nombres Complexes         et                    Programme.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33365" y="5051394"/>
            <a:ext cx="3309803" cy="1260629"/>
          </a:xfrm>
        </p:spPr>
        <p:txBody>
          <a:bodyPr/>
          <a:lstStyle/>
          <a:p>
            <a:pPr algn="ctr"/>
            <a:r>
              <a:rPr lang="fr-FR" b="1" i="1" dirty="0" smtClean="0"/>
              <a:t>Modèles: </a:t>
            </a:r>
          </a:p>
          <a:p>
            <a:pPr algn="ctr"/>
            <a:r>
              <a:rPr lang="fr-FR" dirty="0" smtClean="0"/>
              <a:t>Texas TI83+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84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  4" descr="IMG_018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65" r="-30065"/>
          <a:stretch/>
        </p:blipFill>
        <p:spPr>
          <a:xfrm>
            <a:off x="665163" y="693738"/>
            <a:ext cx="3962400" cy="5468937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4630" y="929374"/>
            <a:ext cx="3300573" cy="5233302"/>
          </a:xfrm>
        </p:spPr>
        <p:txBody>
          <a:bodyPr>
            <a:normAutofit/>
          </a:bodyPr>
          <a:lstStyle/>
          <a:p>
            <a:r>
              <a:rPr lang="fr-FR" sz="2000" b="1" i="1" u="sng" dirty="0" smtClean="0"/>
              <a:t>Calculs algébriques:</a:t>
            </a:r>
          </a:p>
          <a:p>
            <a:endParaRPr lang="fr-FR" b="1" i="1" u="sng" dirty="0" smtClean="0"/>
          </a:p>
          <a:p>
            <a:r>
              <a:rPr lang="fr-FR" sz="2000" dirty="0">
                <a:solidFill>
                  <a:schemeClr val="tx1"/>
                </a:solidFill>
              </a:rPr>
              <a:t>Si on veut calculer: </a:t>
            </a:r>
          </a:p>
          <a:p>
            <a:r>
              <a:rPr lang="fr-FR" sz="2000" dirty="0">
                <a:solidFill>
                  <a:schemeClr val="tx1"/>
                </a:solidFill>
              </a:rPr>
              <a:t>(2-6i)/(1+i), </a:t>
            </a:r>
          </a:p>
          <a:p>
            <a:r>
              <a:rPr lang="fr-FR" sz="2000" dirty="0">
                <a:solidFill>
                  <a:schemeClr val="tx1"/>
                </a:solidFill>
              </a:rPr>
              <a:t>Il suffit de taper                       (2-6 </a:t>
            </a:r>
            <a:r>
              <a:rPr lang="fr-FR" sz="2000" b="1" dirty="0">
                <a:solidFill>
                  <a:schemeClr val="tx1"/>
                </a:solidFill>
              </a:rPr>
              <a:t>2 </a:t>
            </a:r>
            <a:r>
              <a:rPr lang="fr-FR" sz="2000" b="1" dirty="0" err="1">
                <a:solidFill>
                  <a:schemeClr val="tx1"/>
                </a:solidFill>
              </a:rPr>
              <a:t>nde</a:t>
            </a:r>
            <a:r>
              <a:rPr lang="fr-FR" sz="2000" dirty="0">
                <a:solidFill>
                  <a:schemeClr val="tx1"/>
                </a:solidFill>
              </a:rPr>
              <a:t> puis la touche </a:t>
            </a:r>
            <a:r>
              <a:rPr lang="fr-FR" sz="2000" b="1" dirty="0">
                <a:solidFill>
                  <a:schemeClr val="tx1"/>
                </a:solidFill>
              </a:rPr>
              <a:t>.</a:t>
            </a:r>
            <a:r>
              <a:rPr lang="fr-FR" sz="2000" dirty="0">
                <a:solidFill>
                  <a:schemeClr val="tx1"/>
                </a:solidFill>
              </a:rPr>
              <a:t>)÷(1+</a:t>
            </a:r>
            <a:r>
              <a:rPr lang="fr-FR" sz="2000" b="1" dirty="0">
                <a:solidFill>
                  <a:schemeClr val="tx1"/>
                </a:solidFill>
              </a:rPr>
              <a:t>2 </a:t>
            </a:r>
            <a:r>
              <a:rPr lang="fr-FR" sz="2000" b="1" dirty="0" err="1">
                <a:solidFill>
                  <a:schemeClr val="tx1"/>
                </a:solidFill>
              </a:rPr>
              <a:t>nde</a:t>
            </a:r>
            <a:r>
              <a:rPr lang="fr-FR" sz="2000" dirty="0">
                <a:solidFill>
                  <a:schemeClr val="tx1"/>
                </a:solidFill>
              </a:rPr>
              <a:t> puis la touche</a:t>
            </a:r>
            <a:r>
              <a:rPr lang="fr-FR" sz="2000" b="1" dirty="0">
                <a:solidFill>
                  <a:schemeClr val="tx1"/>
                </a:solidFill>
              </a:rPr>
              <a:t> .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</a:p>
          <a:p>
            <a:r>
              <a:rPr lang="fr-FR" sz="2000" dirty="0">
                <a:solidFill>
                  <a:schemeClr val="tx1"/>
                </a:solidFill>
              </a:rPr>
              <a:t>On obtient : -2 - 4i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On utilise les touches:</a:t>
            </a:r>
          </a:p>
          <a:p>
            <a:r>
              <a:rPr lang="fr-FR" sz="2000" dirty="0" smtClean="0">
                <a:solidFill>
                  <a:srgbClr val="000000"/>
                </a:solidFill>
              </a:rPr>
              <a:t>« </a:t>
            </a:r>
            <a:r>
              <a:rPr lang="fr-FR" sz="2000" b="1" dirty="0" smtClean="0">
                <a:solidFill>
                  <a:srgbClr val="000000"/>
                </a:solidFill>
              </a:rPr>
              <a:t>math</a:t>
            </a:r>
            <a:r>
              <a:rPr lang="fr-FR" sz="2000" dirty="0" smtClean="0">
                <a:solidFill>
                  <a:srgbClr val="000000"/>
                </a:solidFill>
              </a:rPr>
              <a:t> »  puis avec le curseur on choisit « </a:t>
            </a:r>
            <a:r>
              <a:rPr lang="fr-FR" sz="2000" b="1" dirty="0" smtClean="0">
                <a:solidFill>
                  <a:srgbClr val="000000"/>
                </a:solidFill>
              </a:rPr>
              <a:t>CPX</a:t>
            </a:r>
            <a:r>
              <a:rPr lang="fr-FR" sz="2000" dirty="0" smtClean="0">
                <a:solidFill>
                  <a:srgbClr val="000000"/>
                </a:solidFill>
              </a:rPr>
              <a:t> » puis, par exemple, </a:t>
            </a:r>
            <a:r>
              <a:rPr lang="fr-FR" sz="2000" b="1" dirty="0">
                <a:solidFill>
                  <a:srgbClr val="000000"/>
                </a:solidFill>
              </a:rPr>
              <a:t>4</a:t>
            </a:r>
            <a:r>
              <a:rPr lang="fr-FR" sz="2000" b="1" dirty="0" smtClean="0">
                <a:solidFill>
                  <a:srgbClr val="000000"/>
                </a:solidFill>
              </a:rPr>
              <a:t>:argument( </a:t>
            </a:r>
            <a:r>
              <a:rPr lang="fr-FR" sz="2000" dirty="0" smtClean="0">
                <a:solidFill>
                  <a:srgbClr val="000000"/>
                </a:solidFill>
              </a:rPr>
              <a:t>ou </a:t>
            </a:r>
            <a:r>
              <a:rPr lang="fr-FR" sz="2000" b="1" dirty="0" smtClean="0">
                <a:solidFill>
                  <a:srgbClr val="000000"/>
                </a:solidFill>
              </a:rPr>
              <a:t>5:abs(</a:t>
            </a:r>
            <a:endParaRPr lang="fr-FR" sz="2000" b="1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456164"/>
            <a:ext cx="7024744" cy="1143000"/>
          </a:xfrm>
        </p:spPr>
        <p:txBody>
          <a:bodyPr/>
          <a:lstStyle/>
          <a:p>
            <a:r>
              <a:rPr lang="fr-FR" b="1" i="1" dirty="0" smtClean="0"/>
              <a:t>Rôle des commandes: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96980" y="1765810"/>
            <a:ext cx="2633039" cy="3872388"/>
          </a:xfrm>
          <a:solidFill>
            <a:srgbClr val="CAF278"/>
          </a:solidFill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</a:rPr>
              <a:t>1:conj(          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</a:rPr>
              <a:t>2:réel(           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</a:rPr>
              <a:t>3:imag(        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fr-FR" sz="2200" dirty="0" smtClean="0">
              <a:solidFill>
                <a:srgbClr val="000000"/>
              </a:solidFill>
            </a:endParaRPr>
          </a:p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</a:rPr>
              <a:t>4:argument(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fr-FR" sz="2200" dirty="0" smtClean="0">
              <a:solidFill>
                <a:srgbClr val="000000"/>
              </a:solidFill>
            </a:endParaRPr>
          </a:p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</a:rPr>
              <a:t>5:abs(           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 smtClean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</a:rPr>
              <a:t>6:</a:t>
            </a:r>
            <a:r>
              <a:rPr lang="fr-FR" sz="22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fr-FR" sz="2200" dirty="0" err="1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Rect</a:t>
            </a:r>
            <a:r>
              <a:rPr lang="fr-FR" sz="22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      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 smtClean="0">
              <a:solidFill>
                <a:srgbClr val="000000"/>
              </a:solidFill>
              <a:ea typeface="Wingdings"/>
              <a:cs typeface="Wingdings"/>
              <a:sym typeface="Wingdings"/>
            </a:endParaRPr>
          </a:p>
          <a:p>
            <a:pPr marL="68580" indent="0">
              <a:buNone/>
            </a:pPr>
            <a:r>
              <a:rPr lang="fr-FR" sz="22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7:</a:t>
            </a:r>
            <a:r>
              <a:rPr lang="fr-FR" sz="22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fr-FR" sz="22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Polaire        </a:t>
            </a:r>
            <a:r>
              <a:rPr lang="fr-FR" sz="22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</a:t>
            </a:r>
            <a:endParaRPr lang="fr-FR" sz="2200" dirty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fr-FR" sz="2200" dirty="0">
              <a:solidFill>
                <a:srgbClr val="0000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3670765" y="1765809"/>
            <a:ext cx="4909842" cy="3872389"/>
          </a:xfrm>
          <a:solidFill>
            <a:srgbClr val="CAF278"/>
          </a:solidFill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r-FR" sz="2200" dirty="0" smtClean="0">
                <a:ea typeface="Wingdings"/>
                <a:cs typeface="Wingdings"/>
                <a:sym typeface="Wingdings"/>
              </a:rPr>
              <a:t>1:</a:t>
            </a:r>
            <a:r>
              <a:rPr lang="fr-FR" sz="2200" dirty="0" smtClean="0"/>
              <a:t>Donne le conjugué de z</a:t>
            </a:r>
          </a:p>
          <a:p>
            <a:pPr marL="68580" indent="0">
              <a:buNone/>
            </a:pPr>
            <a:r>
              <a:rPr lang="fr-FR" sz="2200" dirty="0" smtClean="0">
                <a:ea typeface="Wingdings"/>
                <a:cs typeface="Wingdings"/>
                <a:sym typeface="Wingdings"/>
              </a:rPr>
              <a:t>2:</a:t>
            </a:r>
            <a:r>
              <a:rPr lang="fr-FR" sz="2200" dirty="0" smtClean="0">
                <a:sym typeface="Wingdings"/>
              </a:rPr>
              <a:t>Donne la partie réelle</a:t>
            </a:r>
          </a:p>
          <a:p>
            <a:pPr marL="68580" indent="0">
              <a:buNone/>
            </a:pPr>
            <a:r>
              <a:rPr lang="fr-FR" sz="2200" dirty="0" smtClean="0">
                <a:ea typeface="Wingdings"/>
                <a:cs typeface="Wingdings"/>
                <a:sym typeface="Wingdings"/>
              </a:rPr>
              <a:t>3:</a:t>
            </a:r>
            <a:r>
              <a:rPr lang="fr-FR" sz="2200" dirty="0" smtClean="0">
                <a:sym typeface="Wingdings"/>
              </a:rPr>
              <a:t>Donne la partie imaginaire</a:t>
            </a:r>
            <a:endParaRPr lang="fr-FR" sz="2200" dirty="0" smtClean="0">
              <a:ea typeface="Wingdings"/>
              <a:cs typeface="Wingdings"/>
              <a:sym typeface="Wingdings"/>
            </a:endParaRPr>
          </a:p>
          <a:p>
            <a:pPr marL="68580" indent="0">
              <a:buNone/>
            </a:pPr>
            <a:endParaRPr lang="fr-FR" sz="2200" dirty="0">
              <a:ea typeface="Wingdings"/>
              <a:cs typeface="Wingdings"/>
              <a:sym typeface="Wingdings"/>
            </a:endParaRPr>
          </a:p>
          <a:p>
            <a:pPr marL="68580" indent="0">
              <a:buNone/>
            </a:pPr>
            <a:r>
              <a:rPr lang="fr-FR" sz="2200" dirty="0" smtClean="0">
                <a:ea typeface="Wingdings"/>
                <a:cs typeface="Wingdings"/>
                <a:sym typeface="Wingdings"/>
              </a:rPr>
              <a:t>4:</a:t>
            </a:r>
            <a:r>
              <a:rPr lang="fr-FR" sz="2200" dirty="0" smtClean="0">
                <a:sym typeface="Wingdings"/>
              </a:rPr>
              <a:t>Donne un argument de Z (attention à l’unité)</a:t>
            </a:r>
            <a:endParaRPr lang="fr-FR" sz="2200" dirty="0" smtClean="0">
              <a:ea typeface="Wingdings"/>
              <a:cs typeface="Wingdings"/>
              <a:sym typeface="Wingdings"/>
            </a:endParaRPr>
          </a:p>
          <a:p>
            <a:pPr marL="68580" indent="0">
              <a:buNone/>
            </a:pPr>
            <a:r>
              <a:rPr lang="fr-FR" sz="2200" dirty="0" smtClean="0">
                <a:ea typeface="Wingdings"/>
                <a:cs typeface="Wingdings"/>
                <a:sym typeface="Wingdings"/>
              </a:rPr>
              <a:t>5:</a:t>
            </a:r>
            <a:r>
              <a:rPr lang="fr-FR" sz="2200" dirty="0" smtClean="0">
                <a:sym typeface="Wingdings"/>
              </a:rPr>
              <a:t>Donne le module de Z</a:t>
            </a:r>
            <a:endParaRPr lang="fr-FR" sz="2200" dirty="0" smtClean="0"/>
          </a:p>
          <a:p>
            <a:pPr marL="68580" indent="0">
              <a:buNone/>
            </a:pPr>
            <a:r>
              <a:rPr lang="fr-FR" sz="2200" dirty="0" smtClean="0"/>
              <a:t>6:Affiche sous forme algébrique</a:t>
            </a:r>
          </a:p>
          <a:p>
            <a:pPr marL="68580" indent="0">
              <a:buNone/>
            </a:pPr>
            <a:r>
              <a:rPr lang="fr-FR" sz="2200" dirty="0" smtClean="0"/>
              <a:t>7:Affiche sous forme exponentielle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42958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3492" y="1115248"/>
            <a:ext cx="6777317" cy="4717381"/>
          </a:xfrm>
        </p:spPr>
        <p:txBody>
          <a:bodyPr vert="horz"/>
          <a:lstStyle/>
          <a:p>
            <a:pPr marL="365760" lvl="1" indent="0">
              <a:buNone/>
            </a:pPr>
            <a:r>
              <a:rPr lang="fr-FR" b="1" i="1" u="sng" dirty="0" smtClean="0"/>
              <a:t>Programme: </a:t>
            </a:r>
          </a:p>
          <a:p>
            <a:pPr marL="365760" lvl="1" indent="0">
              <a:buNone/>
            </a:pPr>
            <a:endParaRPr lang="fr-FR" b="1" dirty="0" smtClean="0"/>
          </a:p>
          <a:p>
            <a:pPr marL="365760" lvl="1" indent="0">
              <a:buNone/>
            </a:pP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43492" y="1626402"/>
            <a:ext cx="2973784" cy="424731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chemeClr val="tx1"/>
                  </a:solidFill>
                </a:ln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</a:rPr>
              <a:t>EffEcr</a:t>
            </a:r>
            <a:endParaRPr lang="fr-FR" dirty="0" smtClean="0">
              <a:ln>
                <a:solidFill>
                  <a:schemeClr val="tx1"/>
                </a:solidFill>
              </a:ln>
            </a:endParaRP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</a:rPr>
              <a:t>:Prompt Z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:(abs(Z))^2</a:t>
            </a:r>
            <a:r>
              <a:rPr lang="fr-FR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M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:(argument(Z)/180)</a:t>
            </a:r>
            <a:r>
              <a:rPr lang="fr-FR" dirty="0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A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EffEcr</a:t>
            </a:r>
            <a:endParaRPr lang="fr-FR" dirty="0" smtClean="0">
              <a:ln>
                <a:solidFill>
                  <a:schemeClr val="tx1"/>
                </a:solidFill>
              </a:ln>
              <a:sym typeface="Wingdings"/>
            </a:endParaRP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Disp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’’MODULE’’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Disp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’’RACINE DE’’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:Output(2,11,M)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Disp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’’ARGUMENT EN DEGRE’’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Disp</a:t>
            </a:r>
            <a:r>
              <a:rPr lang="fr-FR" dirty="0">
                <a:ln>
                  <a:solidFill>
                    <a:schemeClr val="tx1"/>
                  </a:solidFill>
                </a:ln>
                <a:sym typeface="Wingdings"/>
              </a:rPr>
              <a:t> 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argument(Z)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Disp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’’ARGUMENT EN RADIAN</a:t>
            </a: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Disp</a:t>
            </a:r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 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A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fr-FR" dirty="0" err="1" smtClean="0">
                <a:ln>
                  <a:solidFill>
                    <a:schemeClr val="tx1"/>
                  </a:solidFill>
                </a:ln>
                <a:sym typeface="Wingdings"/>
              </a:rPr>
              <a:t>Frac</a:t>
            </a:r>
            <a:endParaRPr lang="fr-FR" dirty="0">
              <a:ln>
                <a:solidFill>
                  <a:schemeClr val="tx1"/>
                </a:solidFill>
              </a:ln>
              <a:sym typeface="Wingdings"/>
            </a:endParaRPr>
          </a:p>
          <a:p>
            <a:r>
              <a:rPr lang="fr-FR" dirty="0" smtClean="0">
                <a:ln>
                  <a:solidFill>
                    <a:schemeClr val="tx1"/>
                  </a:solidFill>
                </a:ln>
                <a:sym typeface="Wingdings"/>
              </a:rPr>
              <a:t>:Output(6,3,’’PI x’’)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74815" y="1626402"/>
            <a:ext cx="4166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/>
              <a:t>Où trouver les commandes: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b="1" dirty="0" smtClean="0">
                <a:solidFill>
                  <a:srgbClr val="FF0000"/>
                </a:solidFill>
              </a:rPr>
              <a:t>rgument</a:t>
            </a:r>
            <a:r>
              <a:rPr lang="fr-FR" dirty="0" smtClean="0"/>
              <a:t>: touche </a:t>
            </a:r>
            <a:r>
              <a:rPr lang="fr-FR" b="1" dirty="0" smtClean="0"/>
              <a:t>math</a:t>
            </a:r>
            <a:r>
              <a:rPr lang="fr-FR" dirty="0" smtClean="0"/>
              <a:t> puis avec le curseur choisir </a:t>
            </a:r>
            <a:r>
              <a:rPr lang="fr-FR" b="1" dirty="0" smtClean="0"/>
              <a:t>CPX</a:t>
            </a:r>
            <a:r>
              <a:rPr lang="fr-FR" dirty="0" smtClean="0"/>
              <a:t> puis choisir: </a:t>
            </a:r>
          </a:p>
          <a:p>
            <a:r>
              <a:rPr lang="fr-FR" b="1" dirty="0" smtClean="0"/>
              <a:t>4:argument(</a:t>
            </a:r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Output</a:t>
            </a:r>
            <a:r>
              <a:rPr lang="fr-FR" dirty="0" smtClean="0"/>
              <a:t>: touche </a:t>
            </a:r>
            <a:r>
              <a:rPr lang="fr-FR" b="1" dirty="0" err="1" smtClean="0"/>
              <a:t>prgm</a:t>
            </a:r>
            <a:r>
              <a:rPr lang="fr-FR" dirty="0" smtClean="0"/>
              <a:t> puis choisir    </a:t>
            </a:r>
            <a:r>
              <a:rPr lang="fr-FR" b="1" dirty="0" smtClean="0"/>
              <a:t>E/S </a:t>
            </a:r>
            <a:r>
              <a:rPr lang="fr-FR" dirty="0" smtClean="0"/>
              <a:t>et choisir :</a:t>
            </a:r>
          </a:p>
          <a:p>
            <a:r>
              <a:rPr lang="fr-FR" b="1" dirty="0" smtClean="0"/>
              <a:t>6:Output(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61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042416" y="1982663"/>
            <a:ext cx="3419856" cy="3823777"/>
          </a:xfrm>
          <a:solidFill>
            <a:srgbClr val="CAF278"/>
          </a:solidFill>
        </p:spPr>
        <p:txBody>
          <a:bodyPr/>
          <a:lstStyle/>
          <a:p>
            <a:pPr marL="68580" indent="0">
              <a:buNone/>
            </a:pPr>
            <a:r>
              <a:rPr lang="fr-FR" dirty="0" smtClean="0"/>
              <a:t>Z=?1+i</a:t>
            </a:r>
          </a:p>
          <a:p>
            <a:pPr marL="68580" indent="0">
              <a:buNone/>
            </a:pPr>
            <a:r>
              <a:rPr lang="fr-FR" dirty="0" smtClean="0"/>
              <a:t>On lit: </a:t>
            </a:r>
          </a:p>
          <a:p>
            <a:pPr marL="365760" lvl="1" indent="0">
              <a:buNone/>
            </a:pPr>
            <a:r>
              <a:rPr lang="fr-FR" dirty="0" smtClean="0"/>
              <a:t>MODULE</a:t>
            </a:r>
          </a:p>
          <a:p>
            <a:pPr marL="365760" lvl="1" indent="0">
              <a:buNone/>
            </a:pPr>
            <a:r>
              <a:rPr lang="fr-FR" dirty="0" smtClean="0"/>
              <a:t>RACINE DE 2</a:t>
            </a:r>
          </a:p>
          <a:p>
            <a:pPr marL="365760" lvl="1" indent="0">
              <a:buNone/>
            </a:pPr>
            <a:r>
              <a:rPr lang="fr-FR" dirty="0" smtClean="0"/>
              <a:t>ARGUMENT EN DEG..</a:t>
            </a:r>
          </a:p>
          <a:p>
            <a:pPr marL="365760" lvl="1" indent="0" algn="r">
              <a:buNone/>
            </a:pPr>
            <a:r>
              <a:rPr lang="fr-FR" dirty="0" smtClean="0"/>
              <a:t>45</a:t>
            </a:r>
          </a:p>
          <a:p>
            <a:pPr marL="365760" lvl="1" indent="0">
              <a:buNone/>
            </a:pPr>
            <a:r>
              <a:rPr lang="fr-FR" dirty="0" smtClean="0"/>
              <a:t>ARGUMENT EN RAD...</a:t>
            </a:r>
          </a:p>
          <a:p>
            <a:pPr marL="640080" lvl="2" indent="0">
              <a:buNone/>
            </a:pPr>
            <a:r>
              <a:rPr lang="fr-FR" dirty="0" smtClean="0"/>
              <a:t>PI x                         1/4</a:t>
            </a:r>
          </a:p>
          <a:p>
            <a:pPr marL="640080" lvl="2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4645152" y="1982663"/>
            <a:ext cx="3703128" cy="3823776"/>
          </a:xfrm>
          <a:solidFill>
            <a:srgbClr val="CAF278"/>
          </a:solidFill>
        </p:spPr>
        <p:txBody>
          <a:bodyPr/>
          <a:lstStyle/>
          <a:p>
            <a:pPr marL="68580" indent="0">
              <a:buNone/>
            </a:pPr>
            <a:r>
              <a:rPr lang="fr-FR" dirty="0"/>
              <a:t>Z=</a:t>
            </a:r>
            <a:r>
              <a:rPr lang="fr-FR" dirty="0" smtClean="0"/>
              <a:t>?(5+3i√(3))/(1-2i√(3))</a:t>
            </a:r>
            <a:endParaRPr lang="fr-FR" dirty="0"/>
          </a:p>
          <a:p>
            <a:pPr marL="68580" indent="0">
              <a:buNone/>
            </a:pPr>
            <a:r>
              <a:rPr lang="fr-FR" dirty="0" smtClean="0"/>
              <a:t>On </a:t>
            </a:r>
            <a:r>
              <a:rPr lang="fr-FR" dirty="0"/>
              <a:t>lit: </a:t>
            </a:r>
          </a:p>
          <a:p>
            <a:pPr marL="365760" lvl="1" indent="0">
              <a:buNone/>
            </a:pPr>
            <a:r>
              <a:rPr lang="fr-FR" dirty="0"/>
              <a:t>MODULE</a:t>
            </a:r>
          </a:p>
          <a:p>
            <a:pPr marL="365760" lvl="1" indent="0">
              <a:buNone/>
            </a:pPr>
            <a:r>
              <a:rPr lang="fr-FR" dirty="0"/>
              <a:t>RACINE DE </a:t>
            </a:r>
            <a:r>
              <a:rPr lang="fr-FR" dirty="0" smtClean="0"/>
              <a:t>4</a:t>
            </a:r>
            <a:endParaRPr lang="fr-FR" dirty="0"/>
          </a:p>
          <a:p>
            <a:pPr marL="365760" lvl="1" indent="0">
              <a:buNone/>
            </a:pPr>
            <a:r>
              <a:rPr lang="fr-FR" dirty="0"/>
              <a:t>ARGUMENT EN DEG..</a:t>
            </a:r>
          </a:p>
          <a:p>
            <a:pPr marL="365760" lvl="1" indent="0" algn="r">
              <a:buNone/>
            </a:pPr>
            <a:r>
              <a:rPr lang="fr-FR" dirty="0" smtClean="0"/>
              <a:t>120</a:t>
            </a:r>
            <a:endParaRPr lang="fr-FR" dirty="0"/>
          </a:p>
          <a:p>
            <a:pPr marL="365760" lvl="1" indent="0">
              <a:buNone/>
            </a:pPr>
            <a:r>
              <a:rPr lang="fr-FR" dirty="0"/>
              <a:t>ARGUMENT EN RAD...</a:t>
            </a:r>
          </a:p>
          <a:p>
            <a:pPr marL="640080" lvl="2" indent="0">
              <a:buNone/>
            </a:pPr>
            <a:r>
              <a:rPr lang="fr-FR" dirty="0"/>
              <a:t>PI x                      </a:t>
            </a:r>
            <a:r>
              <a:rPr lang="fr-FR" dirty="0" smtClean="0"/>
              <a:t>       2/3</a:t>
            </a:r>
            <a:endParaRPr lang="fr-FR" dirty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043490" y="456164"/>
            <a:ext cx="7024744" cy="1143000"/>
          </a:xfrm>
        </p:spPr>
        <p:txBody>
          <a:bodyPr/>
          <a:lstStyle/>
          <a:p>
            <a:r>
              <a:rPr lang="fr-FR" b="1" i="1" dirty="0" smtClean="0"/>
              <a:t>Exemples: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244501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739833" y="1194281"/>
            <a:ext cx="3304572" cy="1463153"/>
          </a:xfrm>
        </p:spPr>
        <p:txBody>
          <a:bodyPr/>
          <a:lstStyle/>
          <a:p>
            <a:r>
              <a:rPr lang="fr-FR" b="1" dirty="0" smtClean="0"/>
              <a:t>Vidéo:</a:t>
            </a:r>
            <a:endParaRPr lang="fr-FR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6592" y="3161153"/>
            <a:ext cx="3298784" cy="1517904"/>
          </a:xfrm>
        </p:spPr>
        <p:txBody>
          <a:bodyPr/>
          <a:lstStyle/>
          <a:p>
            <a:r>
              <a:rPr lang="fr-FR" b="1" i="1" u="sng" dirty="0" smtClean="0"/>
              <a:t>Méthodes algébriques</a:t>
            </a:r>
            <a:r>
              <a:rPr lang="fr-FR" b="1" i="1" u="sng" dirty="0" smtClean="0"/>
              <a:t>:</a:t>
            </a:r>
          </a:p>
          <a:p>
            <a:r>
              <a:rPr lang="fr-FR" b="1" i="1" u="sng" dirty="0" smtClean="0"/>
              <a:t>Programme.</a:t>
            </a:r>
            <a:endParaRPr lang="fr-FR" b="1" i="1" u="sng" dirty="0"/>
          </a:p>
        </p:txBody>
      </p:sp>
      <p:pic>
        <p:nvPicPr>
          <p:cNvPr id="5" name="IMG_001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193" y="697030"/>
            <a:ext cx="3190622" cy="5310070"/>
          </a:xfrm>
        </p:spPr>
      </p:pic>
    </p:spTree>
    <p:extLst>
      <p:ext uri="{BB962C8B-B14F-4D97-AF65-F5344CB8AC3E}">
        <p14:creationId xmlns:p14="http://schemas.microsoft.com/office/powerpoint/2010/main" val="197213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451</TotalTime>
  <Words>319</Words>
  <Application>Microsoft Macintosh PowerPoint</Application>
  <PresentationFormat>Présentation à l'écran (4:3)</PresentationFormat>
  <Paragraphs>72</Paragraphs>
  <Slides>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Austin</vt:lpstr>
      <vt:lpstr>Calculatrices:        Nombres Complexes         et                    Programme.</vt:lpstr>
      <vt:lpstr>Présentation PowerPoint</vt:lpstr>
      <vt:lpstr>Rôle des commandes:</vt:lpstr>
      <vt:lpstr>Présentation PowerPoint</vt:lpstr>
      <vt:lpstr>Exemples:</vt:lpstr>
      <vt:lpstr>Vidéo: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Calculatrices et        Fonctions</dc:title>
  <dc:creator>Franck COSTEUX</dc:creator>
  <cp:lastModifiedBy>Franck COSTEUX</cp:lastModifiedBy>
  <cp:revision>35</cp:revision>
  <dcterms:created xsi:type="dcterms:W3CDTF">2014-02-06T12:45:43Z</dcterms:created>
  <dcterms:modified xsi:type="dcterms:W3CDTF">2014-02-10T14:22:12Z</dcterms:modified>
</cp:coreProperties>
</file>