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0" r:id="rId3"/>
    <p:sldId id="262" r:id="rId4"/>
    <p:sldId id="263" r:id="rId5"/>
    <p:sldId id="264" r:id="rId6"/>
    <p:sldId id="265" r:id="rId7"/>
    <p:sldId id="266" r:id="rId8"/>
    <p:sldId id="26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07/02/2014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90305" y="2230495"/>
            <a:ext cx="3980534" cy="2526597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/>
              <a:t>Calculatrices:        </a:t>
            </a:r>
            <a:r>
              <a:rPr lang="fr-FR" sz="3200" dirty="0" smtClean="0"/>
              <a:t>Nombres dérivés  et              Intégrales.</a:t>
            </a: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33365" y="5051394"/>
            <a:ext cx="3309803" cy="1260629"/>
          </a:xfrm>
        </p:spPr>
        <p:txBody>
          <a:bodyPr/>
          <a:lstStyle/>
          <a:p>
            <a:pPr algn="ctr"/>
            <a:r>
              <a:rPr lang="fr-FR" b="1" i="1" dirty="0" smtClean="0"/>
              <a:t>Modèles: </a:t>
            </a:r>
            <a:endParaRPr lang="fr-FR" b="1" i="1" dirty="0" smtClean="0"/>
          </a:p>
          <a:p>
            <a:pPr algn="ctr"/>
            <a:r>
              <a:rPr lang="fr-FR" dirty="0" smtClean="0"/>
              <a:t>Texas </a:t>
            </a:r>
            <a:r>
              <a:rPr lang="fr-FR" dirty="0" smtClean="0"/>
              <a:t>TI83</a:t>
            </a:r>
            <a:r>
              <a:rPr lang="fr-FR" dirty="0" smtClean="0"/>
              <a:t>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840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  4" descr="IMG_0186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65" r="-30065"/>
          <a:stretch/>
        </p:blipFill>
        <p:spPr>
          <a:xfrm>
            <a:off x="665163" y="693738"/>
            <a:ext cx="3962400" cy="5468937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34630" y="929374"/>
            <a:ext cx="3300573" cy="5233302"/>
          </a:xfrm>
        </p:spPr>
        <p:txBody>
          <a:bodyPr>
            <a:normAutofit/>
          </a:bodyPr>
          <a:lstStyle/>
          <a:p>
            <a:r>
              <a:rPr lang="fr-FR" b="1" i="1" u="sng" dirty="0" smtClean="0"/>
              <a:t>M</a:t>
            </a:r>
            <a:r>
              <a:rPr lang="fr-FR" b="1" i="1" u="sng" dirty="0" smtClean="0"/>
              <a:t>éthode 1:</a:t>
            </a:r>
            <a:endParaRPr lang="fr-FR" b="1" i="1" u="sng" dirty="0" smtClean="0"/>
          </a:p>
          <a:p>
            <a:r>
              <a:rPr lang="fr-FR" dirty="0" smtClean="0"/>
              <a:t>Calculer le nombre dérivé: </a:t>
            </a:r>
          </a:p>
          <a:p>
            <a:endParaRPr lang="fr-FR" dirty="0"/>
          </a:p>
          <a:p>
            <a:r>
              <a:rPr lang="fr-FR" dirty="0" smtClean="0"/>
              <a:t>Appuyer sur la touche « </a:t>
            </a:r>
            <a:r>
              <a:rPr lang="fr-FR" b="1" dirty="0" smtClean="0"/>
              <a:t>math</a:t>
            </a:r>
            <a:r>
              <a:rPr lang="fr-FR" dirty="0" smtClean="0"/>
              <a:t> »: avec le curseur, on choisit :         </a:t>
            </a:r>
            <a:r>
              <a:rPr lang="fr-FR" b="1" dirty="0" smtClean="0"/>
              <a:t>8:nbreDérivé(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On clique sur «</a:t>
            </a:r>
            <a:r>
              <a:rPr lang="fr-FR" b="1" dirty="0" smtClean="0"/>
              <a:t> entrer</a:t>
            </a:r>
            <a:r>
              <a:rPr lang="fr-FR" dirty="0" smtClean="0"/>
              <a:t> » :</a:t>
            </a:r>
          </a:p>
          <a:p>
            <a:r>
              <a:rPr lang="fr-FR" dirty="0" smtClean="0"/>
              <a:t>On obtient :</a:t>
            </a:r>
          </a:p>
          <a:p>
            <a:r>
              <a:rPr lang="fr-FR" b="1" dirty="0" err="1" smtClean="0"/>
              <a:t>nbreDérivé</a:t>
            </a:r>
            <a:r>
              <a:rPr lang="fr-FR" b="1" dirty="0" smtClean="0"/>
              <a:t>(</a:t>
            </a:r>
            <a:r>
              <a:rPr lang="fr-FR" dirty="0" smtClean="0"/>
              <a:t>X</a:t>
            </a:r>
            <a:r>
              <a:rPr lang="fr-FR" dirty="0" smtClean="0"/>
              <a:t>^2,X,2) puis « </a:t>
            </a:r>
            <a:r>
              <a:rPr lang="fr-FR" b="1" dirty="0" smtClean="0"/>
              <a:t>entrer</a:t>
            </a:r>
            <a:r>
              <a:rPr lang="fr-FR" dirty="0" smtClean="0"/>
              <a:t> », le résultat est 4.</a:t>
            </a:r>
          </a:p>
          <a:p>
            <a:endParaRPr lang="fr-FR" dirty="0"/>
          </a:p>
          <a:p>
            <a:r>
              <a:rPr lang="fr-FR" b="1" i="1" dirty="0" smtClean="0">
                <a:solidFill>
                  <a:srgbClr val="FF0000"/>
                </a:solidFill>
              </a:rPr>
              <a:t>A retenir: 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NbreDérivé</a:t>
            </a:r>
            <a:r>
              <a:rPr lang="fr-FR" b="1" dirty="0" smtClean="0">
                <a:solidFill>
                  <a:srgbClr val="FF0000"/>
                </a:solidFill>
              </a:rPr>
              <a:t>(expression de la </a:t>
            </a:r>
            <a:r>
              <a:rPr lang="fr-FR" b="1" dirty="0" err="1" smtClean="0">
                <a:solidFill>
                  <a:srgbClr val="FF0000"/>
                </a:solidFill>
              </a:rPr>
              <a:t>fonction,variable,valeur</a:t>
            </a:r>
            <a:r>
              <a:rPr lang="fr-FR" b="1" dirty="0" smtClean="0">
                <a:solidFill>
                  <a:srgbClr val="FF0000"/>
                </a:solidFill>
              </a:rPr>
              <a:t>).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34630" y="913884"/>
            <a:ext cx="3300573" cy="4738765"/>
          </a:xfrm>
        </p:spPr>
        <p:txBody>
          <a:bodyPr/>
          <a:lstStyle/>
          <a:p>
            <a:r>
              <a:rPr lang="fr-FR" b="1" i="1" u="sng" dirty="0"/>
              <a:t>Méthode </a:t>
            </a:r>
            <a:r>
              <a:rPr lang="fr-FR" b="1" i="1" u="sng" dirty="0" smtClean="0"/>
              <a:t>2:</a:t>
            </a:r>
            <a:endParaRPr lang="fr-FR" b="1" i="1" u="sng" dirty="0"/>
          </a:p>
          <a:p>
            <a:r>
              <a:rPr lang="fr-FR" dirty="0" smtClean="0"/>
              <a:t>La courbe est tracée:</a:t>
            </a:r>
          </a:p>
          <a:p>
            <a:r>
              <a:rPr lang="fr-FR" dirty="0" smtClean="0"/>
              <a:t>On utilise les touches « </a:t>
            </a:r>
            <a:r>
              <a:rPr lang="fr-FR" b="1" dirty="0" smtClean="0"/>
              <a:t>2</a:t>
            </a:r>
            <a:r>
              <a:rPr lang="fr-FR" b="1" baseline="30000" dirty="0" smtClean="0"/>
              <a:t>nde</a:t>
            </a:r>
            <a:r>
              <a:rPr lang="fr-FR" dirty="0" smtClean="0"/>
              <a:t> » et « </a:t>
            </a:r>
            <a:r>
              <a:rPr lang="fr-FR" b="1" dirty="0" smtClean="0"/>
              <a:t>trace</a:t>
            </a:r>
            <a:r>
              <a:rPr lang="fr-FR" dirty="0" smtClean="0"/>
              <a:t> ».</a:t>
            </a:r>
          </a:p>
          <a:p>
            <a:r>
              <a:rPr lang="fr-FR" dirty="0" smtClean="0"/>
              <a:t>On choisit :</a:t>
            </a:r>
          </a:p>
          <a:p>
            <a:r>
              <a:rPr lang="fr-FR" b="1" dirty="0" smtClean="0"/>
              <a:t>6:dy/dx</a:t>
            </a:r>
          </a:p>
          <a:p>
            <a:endParaRPr lang="fr-FR" b="1" dirty="0"/>
          </a:p>
          <a:p>
            <a:r>
              <a:rPr lang="fr-FR" dirty="0" smtClean="0"/>
              <a:t>On choisit la valeur </a:t>
            </a:r>
            <a:r>
              <a:rPr lang="fr-FR" b="1" dirty="0" smtClean="0"/>
              <a:t>X=2</a:t>
            </a:r>
          </a:p>
          <a:p>
            <a:r>
              <a:rPr lang="fr-FR" dirty="0" smtClean="0"/>
              <a:t>Puis touche  « entrer »</a:t>
            </a:r>
          </a:p>
          <a:p>
            <a:r>
              <a:rPr lang="fr-FR" dirty="0" smtClean="0"/>
              <a:t>On obtient </a:t>
            </a:r>
            <a:r>
              <a:rPr lang="fr-FR" b="1" dirty="0" err="1" smtClean="0"/>
              <a:t>dy</a:t>
            </a:r>
            <a:r>
              <a:rPr lang="fr-FR" b="1" dirty="0" smtClean="0"/>
              <a:t>/dx = 4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301031" y="1146227"/>
            <a:ext cx="28963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Étape préliminaire:</a:t>
            </a:r>
          </a:p>
          <a:p>
            <a:r>
              <a:rPr lang="fr-FR" dirty="0" smtClean="0"/>
              <a:t>On trace la courbe</a:t>
            </a:r>
          </a:p>
          <a:p>
            <a:r>
              <a:rPr lang="fr-FR" dirty="0" smtClean="0"/>
              <a:t>On note la fonction en </a:t>
            </a:r>
            <a:r>
              <a:rPr lang="fr-FR" b="1" dirty="0" smtClean="0"/>
              <a:t>Y1</a:t>
            </a:r>
            <a:r>
              <a:rPr lang="fr-FR" dirty="0"/>
              <a:t>)</a:t>
            </a:r>
            <a:endParaRPr lang="fr-FR" dirty="0" smtClean="0"/>
          </a:p>
          <a:p>
            <a:r>
              <a:rPr lang="fr-FR" dirty="0" smtClean="0"/>
              <a:t>(voir calculatrices et fonctions)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82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31082"/>
          </a:xfrm>
        </p:spPr>
        <p:txBody>
          <a:bodyPr/>
          <a:lstStyle/>
          <a:p>
            <a:r>
              <a:rPr lang="fr-FR" dirty="0" smtClean="0"/>
              <a:t>Tangentes: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 marL="365760" lvl="1" indent="0">
              <a:buNone/>
            </a:pPr>
            <a:r>
              <a:rPr lang="fr-FR" dirty="0" smtClean="0"/>
              <a:t>Tangentes: on utilise les touches «</a:t>
            </a:r>
            <a:r>
              <a:rPr lang="fr-FR" b="1" dirty="0" smtClean="0"/>
              <a:t> 2</a:t>
            </a:r>
            <a:r>
              <a:rPr lang="fr-FR" b="1" baseline="30000" dirty="0" smtClean="0"/>
              <a:t>nde</a:t>
            </a:r>
            <a:r>
              <a:rPr lang="fr-FR" dirty="0" smtClean="0"/>
              <a:t> » et « </a:t>
            </a:r>
            <a:r>
              <a:rPr lang="fr-FR" b="1" dirty="0" err="1" smtClean="0"/>
              <a:t>prgm</a:t>
            </a:r>
            <a:r>
              <a:rPr lang="fr-FR" dirty="0" smtClean="0"/>
              <a:t> » puis on choisit:</a:t>
            </a:r>
          </a:p>
          <a:p>
            <a:pPr marL="68580" indent="0" algn="ctr">
              <a:buNone/>
            </a:pPr>
            <a:r>
              <a:rPr lang="fr-FR" b="1" dirty="0" smtClean="0"/>
              <a:t>5:Tangente(</a:t>
            </a:r>
          </a:p>
          <a:p>
            <a:pPr marL="365760" lvl="1" indent="0">
              <a:buNone/>
            </a:pPr>
            <a:r>
              <a:rPr lang="fr-FR" dirty="0" smtClean="0"/>
              <a:t>On obtient le graphe sur l’écran, on appuie sur la touche « </a:t>
            </a:r>
            <a:r>
              <a:rPr lang="fr-FR" b="1" dirty="0" smtClean="0"/>
              <a:t>1 </a:t>
            </a:r>
            <a:r>
              <a:rPr lang="fr-FR" dirty="0" smtClean="0"/>
              <a:t>» et enfin la touche «</a:t>
            </a:r>
            <a:r>
              <a:rPr lang="fr-FR" b="1" dirty="0" smtClean="0"/>
              <a:t> entrer</a:t>
            </a:r>
            <a:r>
              <a:rPr lang="fr-FR" dirty="0" smtClean="0"/>
              <a:t> ».</a:t>
            </a:r>
          </a:p>
          <a:p>
            <a:pPr marL="365760" lvl="1" indent="0">
              <a:buNone/>
            </a:pPr>
            <a:endParaRPr lang="fr-FR" dirty="0"/>
          </a:p>
          <a:p>
            <a:pPr marL="365760" lvl="1" indent="0">
              <a:buNone/>
            </a:pPr>
            <a:r>
              <a:rPr lang="fr-FR" dirty="0"/>
              <a:t>Pour effacer les calculs précédents: on utilise les touches « </a:t>
            </a:r>
            <a:r>
              <a:rPr lang="fr-FR" b="1" dirty="0"/>
              <a:t>2</a:t>
            </a:r>
            <a:r>
              <a:rPr lang="fr-FR" b="1" baseline="30000" dirty="0"/>
              <a:t>nde</a:t>
            </a:r>
            <a:r>
              <a:rPr lang="fr-FR" dirty="0"/>
              <a:t> » et « </a:t>
            </a:r>
            <a:r>
              <a:rPr lang="fr-FR" b="1" dirty="0" err="1"/>
              <a:t>prgm</a:t>
            </a:r>
            <a:r>
              <a:rPr lang="fr-FR" dirty="0"/>
              <a:t> » , on lit </a:t>
            </a:r>
            <a:r>
              <a:rPr lang="fr-FR" b="1" dirty="0"/>
              <a:t>1:EffDessin</a:t>
            </a:r>
            <a:r>
              <a:rPr lang="fr-FR" dirty="0"/>
              <a:t>, on </a:t>
            </a:r>
            <a:r>
              <a:rPr lang="fr-FR" dirty="0" err="1"/>
              <a:t>utlise</a:t>
            </a:r>
            <a:r>
              <a:rPr lang="fr-FR" dirty="0"/>
              <a:t> la touche   « </a:t>
            </a:r>
            <a:r>
              <a:rPr lang="fr-FR" b="1" dirty="0"/>
              <a:t>entrer</a:t>
            </a:r>
            <a:r>
              <a:rPr lang="fr-FR" dirty="0"/>
              <a:t> ».</a:t>
            </a:r>
          </a:p>
          <a:p>
            <a:pPr marL="365760" lvl="1" indent="0">
              <a:buNone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813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38145"/>
          </a:xfrm>
        </p:spPr>
        <p:txBody>
          <a:bodyPr/>
          <a:lstStyle/>
          <a:p>
            <a:r>
              <a:rPr lang="fr-FR" dirty="0" smtClean="0"/>
              <a:t>Intégrales: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3492" y="1750320"/>
            <a:ext cx="6777317" cy="4066820"/>
          </a:xfrm>
        </p:spPr>
        <p:txBody>
          <a:bodyPr vert="horz" anchor="t">
            <a:normAutofit/>
          </a:bodyPr>
          <a:lstStyle/>
          <a:p>
            <a:pPr marL="365760" lvl="1" indent="0">
              <a:buNone/>
            </a:pPr>
            <a:r>
              <a:rPr lang="fr-FR" b="1" i="1" u="sng" dirty="0" smtClean="0"/>
              <a:t>Méthode 1:</a:t>
            </a:r>
          </a:p>
          <a:p>
            <a:pPr marL="365760" lvl="1" indent="0">
              <a:buNone/>
            </a:pPr>
            <a:r>
              <a:rPr lang="fr-FR" dirty="0" smtClean="0"/>
              <a:t>On va utiliser les touches « </a:t>
            </a:r>
            <a:r>
              <a:rPr lang="fr-FR" b="1" dirty="0" smtClean="0"/>
              <a:t>2</a:t>
            </a:r>
            <a:r>
              <a:rPr lang="fr-FR" b="1" baseline="30000" dirty="0" smtClean="0"/>
              <a:t>nde</a:t>
            </a:r>
            <a:r>
              <a:rPr lang="fr-FR" dirty="0" smtClean="0"/>
              <a:t> » et «</a:t>
            </a:r>
            <a:r>
              <a:rPr lang="fr-FR" b="1" dirty="0" smtClean="0"/>
              <a:t> trace</a:t>
            </a:r>
            <a:r>
              <a:rPr lang="fr-FR" dirty="0" smtClean="0"/>
              <a:t> » puis on choisit: </a:t>
            </a:r>
            <a:r>
              <a:rPr lang="fr-FR" b="1" dirty="0" smtClean="0"/>
              <a:t>7:/f(x)dx </a:t>
            </a:r>
            <a:r>
              <a:rPr lang="fr-FR" dirty="0" smtClean="0"/>
              <a:t>puis « </a:t>
            </a:r>
            <a:r>
              <a:rPr lang="fr-FR" b="1" dirty="0" smtClean="0"/>
              <a:t>entrer</a:t>
            </a:r>
            <a:r>
              <a:rPr lang="fr-FR" dirty="0" smtClean="0"/>
              <a:t> ».</a:t>
            </a:r>
          </a:p>
          <a:p>
            <a:pPr marL="365760" lvl="1" indent="0">
              <a:buNone/>
            </a:pPr>
            <a:endParaRPr lang="fr-FR" dirty="0" smtClean="0"/>
          </a:p>
          <a:p>
            <a:pPr marL="365760" lvl="1" indent="0">
              <a:buNone/>
            </a:pPr>
            <a:r>
              <a:rPr lang="fr-FR" dirty="0" smtClean="0"/>
              <a:t>On va demander « </a:t>
            </a:r>
            <a:r>
              <a:rPr lang="fr-FR" b="1" dirty="0" smtClean="0"/>
              <a:t>Borne </a:t>
            </a:r>
            <a:r>
              <a:rPr lang="fr-FR" b="1" dirty="0" err="1" smtClean="0"/>
              <a:t>Inf</a:t>
            </a:r>
            <a:r>
              <a:rPr lang="fr-FR" b="1" dirty="0" smtClean="0"/>
              <a:t>?</a:t>
            </a:r>
            <a:r>
              <a:rPr lang="fr-FR" dirty="0" smtClean="0"/>
              <a:t> »: appuyer sur «</a:t>
            </a:r>
            <a:r>
              <a:rPr lang="fr-FR" b="1" dirty="0" smtClean="0"/>
              <a:t> 0</a:t>
            </a:r>
            <a:r>
              <a:rPr lang="fr-FR" dirty="0" smtClean="0"/>
              <a:t> » puis « </a:t>
            </a:r>
            <a:r>
              <a:rPr lang="fr-FR" b="1" dirty="0" smtClean="0"/>
              <a:t>entrer</a:t>
            </a:r>
            <a:r>
              <a:rPr lang="fr-FR" dirty="0" smtClean="0"/>
              <a:t> » et on a  « </a:t>
            </a:r>
            <a:r>
              <a:rPr lang="fr-FR" b="1" dirty="0" smtClean="0"/>
              <a:t>Borne Sup?</a:t>
            </a:r>
            <a:r>
              <a:rPr lang="fr-FR" dirty="0" smtClean="0"/>
              <a:t> »: appuyer sur « </a:t>
            </a:r>
            <a:r>
              <a:rPr lang="fr-FR" b="1" dirty="0"/>
              <a:t>2</a:t>
            </a:r>
            <a:r>
              <a:rPr lang="fr-FR" dirty="0" smtClean="0"/>
              <a:t> » et « </a:t>
            </a:r>
            <a:r>
              <a:rPr lang="fr-FR" b="1" dirty="0" smtClean="0"/>
              <a:t>entrer</a:t>
            </a:r>
            <a:r>
              <a:rPr lang="fr-FR" dirty="0" smtClean="0"/>
              <a:t> ».                              On lit alors la valeur de l’intégrale de x</a:t>
            </a:r>
            <a:r>
              <a:rPr lang="fr-FR" dirty="0" smtClean="0"/>
              <a:t>^2 entre 0 et 2, elle vaut 2,666667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157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3492" y="1115248"/>
            <a:ext cx="6777317" cy="4717381"/>
          </a:xfrm>
        </p:spPr>
        <p:txBody>
          <a:bodyPr vert="horz"/>
          <a:lstStyle/>
          <a:p>
            <a:pPr marL="365760" lvl="1" indent="0">
              <a:buNone/>
            </a:pPr>
            <a:r>
              <a:rPr lang="fr-FR" b="1" i="1" u="sng" dirty="0"/>
              <a:t>M</a:t>
            </a:r>
            <a:r>
              <a:rPr lang="fr-FR" b="1" i="1" u="sng" dirty="0" smtClean="0"/>
              <a:t>éthode 2: </a:t>
            </a:r>
          </a:p>
          <a:p>
            <a:pPr marL="365760" lvl="1" indent="0">
              <a:buNone/>
            </a:pPr>
            <a:r>
              <a:rPr lang="fr-FR" dirty="0" smtClean="0"/>
              <a:t>On utilise la touche « math », on choisit: </a:t>
            </a:r>
          </a:p>
          <a:p>
            <a:pPr marL="365760" lvl="1" indent="0">
              <a:buNone/>
            </a:pPr>
            <a:r>
              <a:rPr lang="fr-FR" b="1" dirty="0" smtClean="0"/>
              <a:t>9:intégrFonct(</a:t>
            </a:r>
          </a:p>
          <a:p>
            <a:pPr marL="365760" lvl="1" indent="0">
              <a:buNone/>
            </a:pPr>
            <a:r>
              <a:rPr lang="fr-FR" dirty="0" smtClean="0"/>
              <a:t>On clique sur « entrer », on obtient </a:t>
            </a:r>
          </a:p>
          <a:p>
            <a:pPr marL="365760" lvl="1" indent="0">
              <a:buNone/>
            </a:pPr>
            <a:r>
              <a:rPr lang="fr-FR" b="1" dirty="0" err="1" smtClean="0"/>
              <a:t>intégrFonct</a:t>
            </a:r>
            <a:r>
              <a:rPr lang="fr-FR" b="1" dirty="0" smtClean="0"/>
              <a:t>(</a:t>
            </a:r>
            <a:r>
              <a:rPr lang="fr-FR" dirty="0"/>
              <a:t>X</a:t>
            </a:r>
            <a:r>
              <a:rPr lang="fr-FR" dirty="0" smtClean="0"/>
              <a:t>^2,X,0,2)</a:t>
            </a:r>
          </a:p>
          <a:p>
            <a:pPr marL="365760" lvl="1" indent="0">
              <a:buNone/>
            </a:pPr>
            <a:endParaRPr lang="fr-FR" b="1" dirty="0"/>
          </a:p>
          <a:p>
            <a:pPr marL="365760" lvl="1" indent="0">
              <a:buNone/>
            </a:pPr>
            <a:r>
              <a:rPr lang="fr-FR" b="1" i="1" dirty="0">
                <a:solidFill>
                  <a:srgbClr val="FF0000"/>
                </a:solidFill>
              </a:rPr>
              <a:t>A retenir: </a:t>
            </a:r>
          </a:p>
          <a:p>
            <a:pPr marL="365760" lvl="1" indent="0">
              <a:buNone/>
            </a:pPr>
            <a:r>
              <a:rPr lang="fr-FR" b="1" dirty="0" err="1" smtClean="0">
                <a:solidFill>
                  <a:srgbClr val="FF0000"/>
                </a:solidFill>
              </a:rPr>
              <a:t>intégrFonct</a:t>
            </a:r>
            <a:r>
              <a:rPr lang="fr-FR" b="1" dirty="0" smtClean="0">
                <a:solidFill>
                  <a:srgbClr val="FF0000"/>
                </a:solidFill>
              </a:rPr>
              <a:t>(</a:t>
            </a:r>
            <a:r>
              <a:rPr lang="fr-FR" b="1" dirty="0">
                <a:solidFill>
                  <a:srgbClr val="FF0000"/>
                </a:solidFill>
              </a:rPr>
              <a:t>expression de la </a:t>
            </a:r>
            <a:r>
              <a:rPr lang="fr-FR" b="1" dirty="0" err="1">
                <a:solidFill>
                  <a:srgbClr val="FF0000"/>
                </a:solidFill>
              </a:rPr>
              <a:t>fonction,variable</a:t>
            </a:r>
            <a:r>
              <a:rPr lang="fr-FR" b="1" dirty="0" err="1" smtClean="0">
                <a:solidFill>
                  <a:srgbClr val="FF0000"/>
                </a:solidFill>
              </a:rPr>
              <a:t>,borne</a:t>
            </a:r>
            <a:r>
              <a:rPr lang="fr-FR" b="1" dirty="0" smtClean="0">
                <a:solidFill>
                  <a:srgbClr val="FF0000"/>
                </a:solidFill>
              </a:rPr>
              <a:t> inférieure, borne supérieure)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  <a:p>
            <a:pPr marL="365760" lvl="1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29761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000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013" y="712519"/>
            <a:ext cx="3031802" cy="5294581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739833" y="1194281"/>
            <a:ext cx="3304572" cy="1463153"/>
          </a:xfrm>
        </p:spPr>
        <p:txBody>
          <a:bodyPr/>
          <a:lstStyle/>
          <a:p>
            <a:r>
              <a:rPr lang="fr-FR" dirty="0" smtClean="0"/>
              <a:t>Vidéo 1: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36592" y="3161153"/>
            <a:ext cx="3298784" cy="1517904"/>
          </a:xfrm>
        </p:spPr>
        <p:txBody>
          <a:bodyPr/>
          <a:lstStyle/>
          <a:p>
            <a:r>
              <a:rPr lang="fr-FR" b="1" i="1" u="sng" dirty="0" smtClean="0"/>
              <a:t>Méthode 1</a:t>
            </a:r>
            <a:endParaRPr lang="fr-FR" b="1" i="1" u="sng" dirty="0"/>
          </a:p>
        </p:txBody>
      </p:sp>
    </p:spTree>
    <p:extLst>
      <p:ext uri="{BB962C8B-B14F-4D97-AF65-F5344CB8AC3E}">
        <p14:creationId xmlns:p14="http://schemas.microsoft.com/office/powerpoint/2010/main" val="197213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000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013" y="666050"/>
            <a:ext cx="3031802" cy="532556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730804" y="1194281"/>
            <a:ext cx="3304572" cy="1463153"/>
          </a:xfrm>
        </p:spPr>
        <p:txBody>
          <a:bodyPr/>
          <a:lstStyle/>
          <a:p>
            <a:r>
              <a:rPr lang="fr-FR" dirty="0" smtClean="0"/>
              <a:t>Vidéo 2: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30804" y="2897829"/>
            <a:ext cx="3298784" cy="1517904"/>
          </a:xfrm>
        </p:spPr>
        <p:txBody>
          <a:bodyPr/>
          <a:lstStyle/>
          <a:p>
            <a:r>
              <a:rPr lang="fr-FR" b="1" i="1" u="sng" dirty="0" smtClean="0"/>
              <a:t>Méthode 2</a:t>
            </a:r>
            <a:endParaRPr lang="fr-FR" b="1" i="1" u="sng" dirty="0"/>
          </a:p>
        </p:txBody>
      </p:sp>
    </p:spTree>
    <p:extLst>
      <p:ext uri="{BB962C8B-B14F-4D97-AF65-F5344CB8AC3E}">
        <p14:creationId xmlns:p14="http://schemas.microsoft.com/office/powerpoint/2010/main" val="313546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291</TotalTime>
  <Words>96</Words>
  <Application>Microsoft Macintosh PowerPoint</Application>
  <PresentationFormat>Présentation à l'écran (4:3)</PresentationFormat>
  <Paragraphs>53</Paragraphs>
  <Slides>8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Austin</vt:lpstr>
      <vt:lpstr>Calculatrices:        Nombres dérivés  et              Intégrales.</vt:lpstr>
      <vt:lpstr>Présentation PowerPoint</vt:lpstr>
      <vt:lpstr>Présentation PowerPoint</vt:lpstr>
      <vt:lpstr>Tangentes:</vt:lpstr>
      <vt:lpstr>Intégrales:</vt:lpstr>
      <vt:lpstr>Présentation PowerPoint</vt:lpstr>
      <vt:lpstr>Vidéo 1:</vt:lpstr>
      <vt:lpstr>Vidéo 2: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Calculatrices et        Fonctions</dc:title>
  <dc:creator>Franck COSTEUX</dc:creator>
  <cp:lastModifiedBy>Franck COSTEUX</cp:lastModifiedBy>
  <cp:revision>21</cp:revision>
  <dcterms:created xsi:type="dcterms:W3CDTF">2014-02-06T12:45:43Z</dcterms:created>
  <dcterms:modified xsi:type="dcterms:W3CDTF">2014-02-07T17:51:32Z</dcterms:modified>
</cp:coreProperties>
</file>